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58" r:id="rId14"/>
    <p:sldId id="257" r:id="rId15"/>
    <p:sldId id="270" r:id="rId1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0863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085850"/>
            <a:ext cx="5050436" cy="16201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353" b="1" kern="0" spc="-3" dirty="0">
                <a:solidFill>
                  <a:srgbClr val="FFFFFF"/>
                </a:solidFill>
              </a:rPr>
              <a:t>TRANSPORTATION
OPTIMIZATION
PROJECT</a:t>
            </a:r>
            <a:endParaRPr lang="en-US" sz="4353" dirty="0"/>
          </a:p>
        </p:txBody>
      </p:sp>
      <p:sp>
        <p:nvSpPr>
          <p:cNvPr id="4" name="Text 1"/>
          <p:cNvSpPr/>
          <p:nvPr/>
        </p:nvSpPr>
        <p:spPr>
          <a:xfrm>
            <a:off x="571500" y="2991752"/>
            <a:ext cx="3571875" cy="4800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69" dirty="0">
                <a:solidFill>
                  <a:srgbClr val="B3B3B3"/>
                </a:solidFill>
              </a:rPr>
              <a:t>Minimizing Logistics Costs through Linear Programming and Data-Driven Analysis</a:t>
            </a:r>
            <a:endParaRPr lang="en-US" sz="1269" dirty="0"/>
          </a:p>
        </p:txBody>
      </p:sp>
      <p:sp>
        <p:nvSpPr>
          <p:cNvPr id="5" name="Text 2"/>
          <p:cNvSpPr/>
          <p:nvPr/>
        </p:nvSpPr>
        <p:spPr>
          <a:xfrm>
            <a:off x="571500" y="4186154"/>
            <a:ext cx="50504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42" kern="0" spc="2" dirty="0">
                <a:solidFill>
                  <a:srgbClr val="FF3333"/>
                </a:solidFill>
              </a:rPr>
              <a:t>Manus AI | January 2026</a:t>
            </a:r>
            <a:endParaRPr lang="en-US" sz="942" dirty="0"/>
          </a:p>
        </p:txBody>
      </p:sp>
      <p:sp>
        <p:nvSpPr>
          <p:cNvPr id="6" name="Shape 3"/>
          <p:cNvSpPr/>
          <p:nvPr/>
        </p:nvSpPr>
        <p:spPr>
          <a:xfrm>
            <a:off x="5621936" y="0"/>
            <a:ext cx="3522064" cy="5143500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621936" y="0"/>
            <a:ext cx="352206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42975"/>
            <a:ext cx="4286250" cy="72006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862" b="1" kern="0" spc="-2" dirty="0">
                <a:solidFill>
                  <a:srgbClr val="FFFFFF"/>
                </a:solidFill>
              </a:rPr>
              <a:t>MAPPING
SHIPMENT FLOW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1770199"/>
            <a:ext cx="42862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FF3333"/>
                </a:solidFill>
              </a:rPr>
              <a:t>Optimal Shipment Distribution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2432782"/>
            <a:ext cx="35718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Corridor Identification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571500" y="2664954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The optimization reveals the primary transportation corridors selected by the model to </a:t>
            </a:r>
            <a:r>
              <a:rPr lang="en-US" sz="784" b="1" dirty="0">
                <a:solidFill>
                  <a:srgbClr val="FF3333"/>
                </a:solidFill>
              </a:rPr>
              <a:t>minimize total expenditure</a:t>
            </a:r>
            <a:r>
              <a:rPr lang="en-US" sz="834" dirty="0">
                <a:solidFill>
                  <a:srgbClr val="B3B3B3"/>
                </a:solidFill>
              </a:rPr>
              <a:t>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3257885"/>
            <a:ext cx="35718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Cost Avoidance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71500" y="3490057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High-cost routes are systematically bypassed, with shipments concentrated in the </a:t>
            </a:r>
            <a:r>
              <a:rPr lang="en-US" sz="784" b="1" dirty="0">
                <a:solidFill>
                  <a:srgbClr val="FF3333"/>
                </a:solidFill>
              </a:rPr>
              <a:t>most efficient lanes</a:t>
            </a:r>
            <a:r>
              <a:rPr lang="en-US" sz="834" dirty="0">
                <a:solidFill>
                  <a:srgbClr val="B3B3B3"/>
                </a:solidFill>
              </a:rPr>
              <a:t>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4082988"/>
            <a:ext cx="357187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Optimal Distribution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4315160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Visualizing the flow of 2,300 units across the network to achieve the </a:t>
            </a:r>
            <a:r>
              <a:rPr lang="en-US" sz="784" b="1" dirty="0">
                <a:solidFill>
                  <a:srgbClr val="FF3333"/>
                </a:solidFill>
              </a:rPr>
              <a:t>$23,350 minimum cost</a:t>
            </a:r>
            <a:r>
              <a:rPr lang="en-US" sz="834" dirty="0">
                <a:solidFill>
                  <a:srgbClr val="B3B3B3"/>
                </a:solidFill>
              </a:rPr>
              <a:t>.</a:t>
            </a:r>
            <a:endParaRPr lang="en-US" sz="834" dirty="0"/>
          </a:p>
        </p:txBody>
      </p:sp>
      <p:sp>
        <p:nvSpPr>
          <p:cNvPr id="11" name="Shape 8"/>
          <p:cNvSpPr/>
          <p:nvPr/>
        </p:nvSpPr>
        <p:spPr>
          <a:xfrm>
            <a:off x="4857750" y="0"/>
            <a:ext cx="4286250" cy="5143500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4857750" y="0"/>
            <a:ext cx="428625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57250"/>
            <a:ext cx="5000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kern="0" spc="-2" dirty="0">
                <a:solidFill>
                  <a:srgbClr val="FFFFFF"/>
                </a:solidFill>
              </a:rPr>
              <a:t>UTILIZATION &amp; PERFORMANCE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271588"/>
            <a:ext cx="50006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100% Efficiency in Supply and Demand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934170"/>
            <a:ext cx="1277531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731" b="1" kern="0" spc="-3" dirty="0">
                <a:solidFill>
                  <a:srgbClr val="FFFFFF"/>
                </a:solidFill>
              </a:rPr>
              <a:t>100%</a:t>
            </a:r>
            <a:endParaRPr lang="en-US" sz="3731" dirty="0"/>
          </a:p>
        </p:txBody>
      </p:sp>
      <p:sp>
        <p:nvSpPr>
          <p:cNvPr id="6" name="Text 3"/>
          <p:cNvSpPr/>
          <p:nvPr/>
        </p:nvSpPr>
        <p:spPr>
          <a:xfrm>
            <a:off x="1991906" y="2237780"/>
            <a:ext cx="1469631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FF3333"/>
                </a:solidFill>
              </a:rPr>
              <a:t>Supply Capacity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571500" y="2555677"/>
            <a:ext cx="4286250" cy="578644"/>
          </a:xfrm>
          <a:prstGeom prst="rect">
            <a:avLst/>
          </a:prstGeom>
          <a:noFill/>
          <a:ln/>
        </p:spPr>
        <p:txBody>
          <a:bodyPr wrap="square" lIns="42545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Every supply node is leveraged to the maximum operational limit. All 2,300 units of available capacity are actively contributing without waste.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491508"/>
            <a:ext cx="1277531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731" b="1" kern="0" spc="-3" dirty="0">
                <a:solidFill>
                  <a:srgbClr val="FFFFFF"/>
                </a:solidFill>
              </a:rPr>
              <a:t>100%</a:t>
            </a:r>
            <a:endParaRPr lang="en-US" sz="3731" dirty="0"/>
          </a:p>
        </p:txBody>
      </p:sp>
      <p:sp>
        <p:nvSpPr>
          <p:cNvPr id="9" name="Text 6"/>
          <p:cNvSpPr/>
          <p:nvPr/>
        </p:nvSpPr>
        <p:spPr>
          <a:xfrm>
            <a:off x="1991906" y="3795117"/>
            <a:ext cx="191153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FF3333"/>
                </a:solidFill>
              </a:rPr>
              <a:t>Demand Fulfillment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571500" y="4113014"/>
            <a:ext cx="4286250" cy="578644"/>
          </a:xfrm>
          <a:prstGeom prst="rect">
            <a:avLst/>
          </a:prstGeom>
          <a:noFill/>
          <a:ln/>
        </p:spPr>
        <p:txBody>
          <a:bodyPr wrap="square" lIns="42545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All destination requirements are met with precision. Each of the 6 demand nodes receives the exact specified quantity, maintaining high service levels.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5572125" y="0"/>
            <a:ext cx="3571875" cy="5143500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42938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STRATEGIC VALUE OF OPTIMIZATION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180505"/>
            <a:ext cx="8572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3333"/>
                </a:solidFill>
              </a:rPr>
              <a:t>Optimizing Today for a More Efficient Tomorrow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1585913"/>
            <a:ext cx="3857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Efficiency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571500" y="1852017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Linear programming transforms complex logistical variables into a clear, cost-minimized operational plan.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4714875" y="1585913"/>
            <a:ext cx="3857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Scalability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4714875" y="1852017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The framework is easily adaptable to include new supply nodes, changing demand, or fluctuating costs.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2657475"/>
            <a:ext cx="3857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Savings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571500" y="2923580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Data-driven allocation identifies hidden efficiencies, resulting in significant and measurable cost reductions.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4714875" y="2657475"/>
            <a:ext cx="38576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Insight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4714875" y="2923580"/>
            <a:ext cx="38576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Advanced visualization and analysis provide stakeholders with actionable intelligence for supply chain strategy.</a:t>
            </a:r>
            <a:endParaRPr lang="en-US" sz="834" dirty="0"/>
          </a:p>
        </p:txBody>
      </p:sp>
      <p:sp>
        <p:nvSpPr>
          <p:cNvPr id="13" name="Shape 10"/>
          <p:cNvSpPr/>
          <p:nvPr/>
        </p:nvSpPr>
        <p:spPr>
          <a:xfrm>
            <a:off x="0" y="3286125"/>
            <a:ext cx="9144000" cy="1857375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0" y="3286125"/>
            <a:ext cx="9144000" cy="18573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1214438"/>
            <a:ext cx="500062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kern="0" spc="-2" dirty="0">
                <a:solidFill>
                  <a:srgbClr val="FFFFFF"/>
                </a:solidFill>
              </a:rPr>
              <a:t>EFFICIENCY DRIVERS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628775"/>
            <a:ext cx="50006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Strategic Allocation and Cost Avoidance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2291358"/>
            <a:ext cx="4286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Low-Cost Corridors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571500" y="2557463"/>
            <a:ext cx="4286250" cy="385763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The model prioritized routes such as S04 to D03, which operates at just $5.00 per unit.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571500" y="3228975"/>
            <a:ext cx="4286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Strategic Cost Avoidance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571500" y="3495080"/>
            <a:ext cx="4286250" cy="385763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Systematically bypassing high-cost routes across the network to minimize expenditure.</a:t>
            </a:r>
            <a:endParaRPr lang="en-US" sz="942" dirty="0"/>
          </a:p>
        </p:txBody>
      </p:sp>
      <p:sp>
        <p:nvSpPr>
          <p:cNvPr id="9" name="Text 6"/>
          <p:cNvSpPr/>
          <p:nvPr/>
        </p:nvSpPr>
        <p:spPr>
          <a:xfrm>
            <a:off x="571500" y="4166592"/>
            <a:ext cx="42862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High-Efficiency Lanes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571500" y="4432697"/>
            <a:ext cx="4286250" cy="385763"/>
          </a:xfrm>
          <a:prstGeom prst="rect">
            <a:avLst/>
          </a:prstGeom>
          <a:noFill/>
          <a:ln/>
        </p:spPr>
        <p:txBody>
          <a:bodyPr wrap="square" lIns="229616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Volume was concentrated in the most efficient lanes, maximizing the impact of every transportation dollar spent.</a:t>
            </a:r>
            <a:endParaRPr lang="en-US" sz="942" dirty="0"/>
          </a:p>
        </p:txBody>
      </p:sp>
      <p:sp>
        <p:nvSpPr>
          <p:cNvPr id="11" name="Shape 8"/>
          <p:cNvSpPr/>
          <p:nvPr/>
        </p:nvSpPr>
        <p:spPr>
          <a:xfrm>
            <a:off x="5572125" y="0"/>
            <a:ext cx="3571875" cy="5143500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71525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EXECUTIVE SUMMARY: FINANCIAL IMPACT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09092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Achieving $13,373 in Estimated Savings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857375"/>
            <a:ext cx="28575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974" b="1" kern="0" spc="-3" dirty="0">
                <a:solidFill>
                  <a:srgbClr val="FF3333"/>
                </a:solidFill>
              </a:rPr>
              <a:t>$13,373</a:t>
            </a:r>
            <a:endParaRPr lang="en-US" sz="4974" dirty="0"/>
          </a:p>
        </p:txBody>
      </p:sp>
      <p:sp>
        <p:nvSpPr>
          <p:cNvPr id="6" name="Text 3"/>
          <p:cNvSpPr/>
          <p:nvPr/>
        </p:nvSpPr>
        <p:spPr>
          <a:xfrm>
            <a:off x="571500" y="2686050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B3B3B3"/>
                </a:solidFill>
              </a:rPr>
              <a:t>Total Savings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143375" y="1857375"/>
            <a:ext cx="28575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974" b="1" kern="0" spc="-3" dirty="0">
                <a:solidFill>
                  <a:srgbClr val="1A1A1A"/>
                </a:solidFill>
              </a:rPr>
              <a:t>$23,350</a:t>
            </a:r>
            <a:endParaRPr lang="en-US" sz="4974" dirty="0"/>
          </a:p>
        </p:txBody>
      </p:sp>
      <p:sp>
        <p:nvSpPr>
          <p:cNvPr id="8" name="Text 5"/>
          <p:cNvSpPr/>
          <p:nvPr/>
        </p:nvSpPr>
        <p:spPr>
          <a:xfrm>
            <a:off x="4143375" y="2686050"/>
            <a:ext cx="2857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B3B3B3"/>
                </a:solidFill>
              </a:rPr>
              <a:t>Optimized Cost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3857625"/>
            <a:ext cx="58578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The linear programming model successfully reduced the total logistics budget by identifying the global minimum cost while satisfying all network constraints. This represents a significant improvement over non-optimized benchmarks.</a:t>
            </a:r>
            <a:endParaRPr lang="en-US" sz="10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224413" y="1662708"/>
            <a:ext cx="469517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6218" b="1" kern="0" spc="-5" dirty="0">
                <a:solidFill>
                  <a:srgbClr val="FFFFFF"/>
                </a:solidFill>
              </a:rPr>
              <a:t>THANK YOU</a:t>
            </a:r>
            <a:endParaRPr lang="en-US" sz="6218" dirty="0"/>
          </a:p>
        </p:txBody>
      </p:sp>
      <p:sp>
        <p:nvSpPr>
          <p:cNvPr id="4" name="Text 1"/>
          <p:cNvSpPr/>
          <p:nvPr/>
        </p:nvSpPr>
        <p:spPr>
          <a:xfrm>
            <a:off x="2333941" y="2577108"/>
            <a:ext cx="447611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kern="0" spc="3" dirty="0">
                <a:solidFill>
                  <a:srgbClr val="B3B3B3"/>
                </a:solidFill>
              </a:rPr>
              <a:t>TRANSPORTATION OPTIMIZATION PROJECT</a:t>
            </a:r>
            <a:endParaRPr lang="en-US" sz="1269" dirty="0"/>
          </a:p>
        </p:txBody>
      </p:sp>
      <p:sp>
        <p:nvSpPr>
          <p:cNvPr id="5" name="Shape 2"/>
          <p:cNvSpPr/>
          <p:nvPr/>
        </p:nvSpPr>
        <p:spPr>
          <a:xfrm>
            <a:off x="3766291" y="3382566"/>
            <a:ext cx="1611418" cy="469702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Shape 3"/>
          <p:cNvSpPr/>
          <p:nvPr/>
        </p:nvSpPr>
        <p:spPr>
          <a:xfrm>
            <a:off x="3766291" y="3382566"/>
            <a:ext cx="1611418" cy="14288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7" name="Text 4"/>
          <p:cNvSpPr/>
          <p:nvPr/>
        </p:nvSpPr>
        <p:spPr>
          <a:xfrm>
            <a:off x="3766291" y="3382566"/>
            <a:ext cx="1611418" cy="469702"/>
          </a:xfrm>
          <a:prstGeom prst="rect">
            <a:avLst/>
          </a:prstGeom>
          <a:noFill/>
          <a:ln/>
        </p:spPr>
        <p:txBody>
          <a:bodyPr wrap="square" lIns="0" tIns="170053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kern="0" spc="2" dirty="0">
                <a:solidFill>
                  <a:srgbClr val="FF3333"/>
                </a:solidFill>
              </a:rPr>
              <a:t>Questions?</a:t>
            </a:r>
            <a:endParaRPr lang="en-US" sz="160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42938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PROJECT OVERVIEW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180505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Minimizing Costs through Structured Optimization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571625"/>
            <a:ext cx="3929063" cy="175022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Primary Objective</a:t>
            </a:r>
            <a:endParaRPr lang="en-US" sz="885" dirty="0"/>
          </a:p>
        </p:txBody>
      </p:sp>
      <p:sp>
        <p:nvSpPr>
          <p:cNvPr id="6" name="Text 3"/>
          <p:cNvSpPr/>
          <p:nvPr/>
        </p:nvSpPr>
        <p:spPr>
          <a:xfrm>
            <a:off x="571500" y="1803797"/>
            <a:ext cx="3929063" cy="342900"/>
          </a:xfrm>
          <a:prstGeom prst="rect">
            <a:avLst/>
          </a:prstGeom>
          <a:noFill/>
          <a:ln/>
        </p:spPr>
        <p:txBody>
          <a:bodyPr wrap="square" lIns="178562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Minimize total transportation costs while satisfying all supply and demand constraints across the network.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2361009"/>
            <a:ext cx="3929063" cy="175022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Two-Step Methodology</a:t>
            </a:r>
            <a:endParaRPr lang="en-US" sz="885" dirty="0"/>
          </a:p>
        </p:txBody>
      </p:sp>
      <p:sp>
        <p:nvSpPr>
          <p:cNvPr id="8" name="Text 5"/>
          <p:cNvSpPr/>
          <p:nvPr/>
        </p:nvSpPr>
        <p:spPr>
          <a:xfrm>
            <a:off x="571500" y="2593181"/>
            <a:ext cx="3929063" cy="342900"/>
          </a:xfrm>
          <a:prstGeom prst="rect">
            <a:avLst/>
          </a:prstGeom>
          <a:noFill/>
          <a:ln/>
        </p:spPr>
        <p:txBody>
          <a:bodyPr wrap="square" lIns="178562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Starting with a deterministic model and extending it for scenario variation analysis.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3150394"/>
            <a:ext cx="3929063" cy="175022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Mathematical Foundation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3382566"/>
            <a:ext cx="3929063" cy="342900"/>
          </a:xfrm>
          <a:prstGeom prst="rect">
            <a:avLst/>
          </a:prstGeom>
          <a:noFill/>
          <a:ln/>
        </p:spPr>
        <p:txBody>
          <a:bodyPr wrap="square" lIns="178562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Linear programming provides the framework for optimizing shipment allocations from multiple origins to destinations.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571500" y="3939778"/>
            <a:ext cx="3929063" cy="175022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1A1A"/>
                </a:solidFill>
              </a:rPr>
              <a:t>Operational Efficiency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571500" y="4171950"/>
            <a:ext cx="3929063" cy="342900"/>
          </a:xfrm>
          <a:prstGeom prst="rect">
            <a:avLst/>
          </a:prstGeom>
          <a:noFill/>
          <a:ln/>
        </p:spPr>
        <p:txBody>
          <a:bodyPr wrap="square" lIns="178562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4D4D4D"/>
                </a:solidFill>
              </a:rPr>
              <a:t>Structured framework ensures data-driven decision-making for complex logistical challenges.</a:t>
            </a:r>
            <a:endParaRPr lang="en-US" sz="834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25" y="1571625"/>
            <a:ext cx="3571875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85813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METHODOLOGY: MODEL FORMULATION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323380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Variables, Objectives, and Operational Constraints</a:t>
            </a:r>
            <a:endParaRPr lang="en-US" sz="1193" dirty="0"/>
          </a:p>
        </p:txBody>
      </p:sp>
      <p:sp>
        <p:nvSpPr>
          <p:cNvPr id="5" name="Shape 2"/>
          <p:cNvSpPr/>
          <p:nvPr/>
        </p:nvSpPr>
        <p:spPr>
          <a:xfrm>
            <a:off x="571500" y="1571625"/>
            <a:ext cx="4071938" cy="11430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857250" y="1678781"/>
            <a:ext cx="118008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2" dirty="0">
                <a:solidFill>
                  <a:srgbClr val="FF3333"/>
                </a:solidFill>
              </a:rPr>
              <a:t>OBJECTIVE FUNCTION</a:t>
            </a:r>
            <a:endParaRPr lang="en-US" sz="584" dirty="0"/>
          </a:p>
        </p:txBody>
      </p:sp>
      <p:sp>
        <p:nvSpPr>
          <p:cNvPr id="7" name="Text 4"/>
          <p:cNvSpPr/>
          <p:nvPr/>
        </p:nvSpPr>
        <p:spPr>
          <a:xfrm>
            <a:off x="857250" y="1857375"/>
            <a:ext cx="3786188" cy="35004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808" b="1" dirty="0">
                <a:solidFill>
                  <a:srgbClr val="FFFFFF"/>
                </a:solidFill>
              </a:rPr>
              <a:t>Minimize Z = Σ Σ c_ij * x_ij</a:t>
            </a:r>
            <a:endParaRPr lang="en-US" sz="1808" dirty="0"/>
          </a:p>
        </p:txBody>
      </p:sp>
      <p:sp>
        <p:nvSpPr>
          <p:cNvPr id="8" name="Text 5"/>
          <p:cNvSpPr/>
          <p:nvPr/>
        </p:nvSpPr>
        <p:spPr>
          <a:xfrm>
            <a:off x="571500" y="3000375"/>
            <a:ext cx="4071938" cy="19466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Decision Variables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3337917"/>
            <a:ext cx="4071938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x_ij</a:t>
            </a:r>
            <a:r>
              <a:rPr lang="en-US" sz="942" dirty="0">
                <a:solidFill>
                  <a:srgbClr val="1A1A1A"/>
                </a:solidFill>
              </a:rPr>
              <a:t>: Quantity transported from supply node i to demand node j.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3650791"/>
            <a:ext cx="4071938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c_ij</a:t>
            </a:r>
            <a:r>
              <a:rPr lang="en-US" sz="942" dirty="0">
                <a:solidFill>
                  <a:srgbClr val="1A1A1A"/>
                </a:solidFill>
              </a:rPr>
              <a:t>: The cost of moving one unit of product along a specific route.</a:t>
            </a:r>
            <a:endParaRPr lang="en-US" sz="885" dirty="0"/>
          </a:p>
        </p:txBody>
      </p:sp>
      <p:sp>
        <p:nvSpPr>
          <p:cNvPr id="11" name="Text 8"/>
          <p:cNvSpPr/>
          <p:nvPr/>
        </p:nvSpPr>
        <p:spPr>
          <a:xfrm>
            <a:off x="5507831" y="1571625"/>
            <a:ext cx="3636169" cy="19466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1A1A1A"/>
                </a:solidFill>
              </a:rPr>
              <a:t>Operational Constraints</a:t>
            </a:r>
            <a:endParaRPr lang="en-US" sz="987" dirty="0"/>
          </a:p>
        </p:txBody>
      </p:sp>
      <p:sp>
        <p:nvSpPr>
          <p:cNvPr id="12" name="Text 9"/>
          <p:cNvSpPr/>
          <p:nvPr/>
        </p:nvSpPr>
        <p:spPr>
          <a:xfrm>
            <a:off x="5507831" y="1909167"/>
            <a:ext cx="36361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Supply</a:t>
            </a:r>
            <a:r>
              <a:rPr lang="en-US" sz="942" dirty="0">
                <a:solidFill>
                  <a:srgbClr val="1A1A1A"/>
                </a:solidFill>
              </a:rPr>
              <a:t>: Total shipments from each origin cannot exceed its maximum capacity (S_i).</a:t>
            </a:r>
            <a:endParaRPr lang="en-US" sz="885" dirty="0"/>
          </a:p>
        </p:txBody>
      </p:sp>
      <p:sp>
        <p:nvSpPr>
          <p:cNvPr id="13" name="Text 10"/>
          <p:cNvSpPr/>
          <p:nvPr/>
        </p:nvSpPr>
        <p:spPr>
          <a:xfrm>
            <a:off x="5507831" y="2427759"/>
            <a:ext cx="36361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Demand</a:t>
            </a:r>
            <a:r>
              <a:rPr lang="en-US" sz="942" dirty="0">
                <a:solidFill>
                  <a:srgbClr val="1A1A1A"/>
                </a:solidFill>
              </a:rPr>
              <a:t>: Each destination must receive its minimum required quantity (D_j).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5507831" y="2946350"/>
            <a:ext cx="36361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Non-Negativity</a:t>
            </a:r>
            <a:r>
              <a:rPr lang="en-US" sz="942" dirty="0">
                <a:solidFill>
                  <a:srgbClr val="1A1A1A"/>
                </a:solidFill>
              </a:rPr>
              <a:t>: All shipment quantities must be greater than or equal to zero.</a:t>
            </a:r>
            <a:endParaRPr lang="en-US" sz="885" dirty="0"/>
          </a:p>
        </p:txBody>
      </p:sp>
      <p:sp>
        <p:nvSpPr>
          <p:cNvPr id="15" name="Text 12"/>
          <p:cNvSpPr/>
          <p:nvPr/>
        </p:nvSpPr>
        <p:spPr>
          <a:xfrm>
            <a:off x="5507831" y="3464942"/>
            <a:ext cx="3636169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885" b="1" dirty="0">
                <a:solidFill>
                  <a:srgbClr val="FF3333"/>
                </a:solidFill>
              </a:rPr>
              <a:t>Balanced Problem</a:t>
            </a:r>
            <a:r>
              <a:rPr lang="en-US" sz="942" dirty="0">
                <a:solidFill>
                  <a:srgbClr val="1A1A1A"/>
                </a:solidFill>
              </a:rPr>
              <a:t>: Total Supply = Total Demand (2,300 units).</a:t>
            </a:r>
            <a:endParaRPr lang="en-US" sz="88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785813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SUPPLY NODE CAPACITIES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287661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3333"/>
                </a:solidFill>
              </a:rPr>
              <a:t>Total Network Capacity: 2,300 Units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571625"/>
            <a:ext cx="1840185" cy="391120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B3B3B3"/>
                </a:solidFill>
              </a:rPr>
              <a:t>Node ID</a:t>
            </a:r>
            <a:endParaRPr lang="en-US" sz="1193" dirty="0"/>
          </a:p>
        </p:txBody>
      </p:sp>
      <p:sp>
        <p:nvSpPr>
          <p:cNvPr id="6" name="Text 3"/>
          <p:cNvSpPr/>
          <p:nvPr/>
        </p:nvSpPr>
        <p:spPr>
          <a:xfrm>
            <a:off x="2411685" y="1571625"/>
            <a:ext cx="2236161" cy="391120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B3B3B3"/>
                </a:solidFill>
              </a:rPr>
              <a:t>Location</a:t>
            </a:r>
            <a:endParaRPr lang="en-US" sz="1193" dirty="0"/>
          </a:p>
        </p:txBody>
      </p:sp>
      <p:sp>
        <p:nvSpPr>
          <p:cNvPr id="7" name="Text 4"/>
          <p:cNvSpPr/>
          <p:nvPr/>
        </p:nvSpPr>
        <p:spPr>
          <a:xfrm>
            <a:off x="4647847" y="1571625"/>
            <a:ext cx="3924653" cy="391120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B3B3B3"/>
                </a:solidFill>
              </a:rPr>
              <a:t>Capacity (Units)</a:t>
            </a:r>
            <a:endParaRPr lang="en-US" sz="1193" dirty="0"/>
          </a:p>
        </p:txBody>
      </p:sp>
      <p:sp>
        <p:nvSpPr>
          <p:cNvPr id="8" name="Text 5"/>
          <p:cNvSpPr/>
          <p:nvPr/>
        </p:nvSpPr>
        <p:spPr>
          <a:xfrm>
            <a:off x="571500" y="1962745"/>
            <a:ext cx="1840185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S01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2411685" y="1962745"/>
            <a:ext cx="2236161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Chicago</a:t>
            </a:r>
            <a:endParaRPr lang="en-US" sz="1269" dirty="0"/>
          </a:p>
        </p:txBody>
      </p:sp>
      <p:sp>
        <p:nvSpPr>
          <p:cNvPr id="10" name="Text 7"/>
          <p:cNvSpPr/>
          <p:nvPr/>
        </p:nvSpPr>
        <p:spPr>
          <a:xfrm>
            <a:off x="4647847" y="1962745"/>
            <a:ext cx="3924653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500</a:t>
            </a:r>
            <a:endParaRPr lang="en-US" sz="1269" dirty="0"/>
          </a:p>
        </p:txBody>
      </p:sp>
      <p:sp>
        <p:nvSpPr>
          <p:cNvPr id="11" name="Text 8"/>
          <p:cNvSpPr/>
          <p:nvPr/>
        </p:nvSpPr>
        <p:spPr>
          <a:xfrm>
            <a:off x="571500" y="2357438"/>
            <a:ext cx="1840185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S02</a:t>
            </a:r>
            <a:endParaRPr lang="en-US" sz="1193" dirty="0"/>
          </a:p>
        </p:txBody>
      </p:sp>
      <p:sp>
        <p:nvSpPr>
          <p:cNvPr id="12" name="Text 9"/>
          <p:cNvSpPr/>
          <p:nvPr/>
        </p:nvSpPr>
        <p:spPr>
          <a:xfrm>
            <a:off x="2411685" y="2357438"/>
            <a:ext cx="2236161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Dallas</a:t>
            </a:r>
            <a:endParaRPr lang="en-US" sz="1269" dirty="0"/>
          </a:p>
        </p:txBody>
      </p:sp>
      <p:sp>
        <p:nvSpPr>
          <p:cNvPr id="13" name="Text 10"/>
          <p:cNvSpPr/>
          <p:nvPr/>
        </p:nvSpPr>
        <p:spPr>
          <a:xfrm>
            <a:off x="4647847" y="2357438"/>
            <a:ext cx="3924653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450</a:t>
            </a:r>
            <a:endParaRPr lang="en-US" sz="1269" dirty="0"/>
          </a:p>
        </p:txBody>
      </p:sp>
      <p:sp>
        <p:nvSpPr>
          <p:cNvPr id="14" name="Text 11"/>
          <p:cNvSpPr/>
          <p:nvPr/>
        </p:nvSpPr>
        <p:spPr>
          <a:xfrm>
            <a:off x="571500" y="2741414"/>
            <a:ext cx="1840185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S03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2411685" y="2741414"/>
            <a:ext cx="2236161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Atlanta</a:t>
            </a:r>
            <a:endParaRPr lang="en-US" sz="1269" dirty="0"/>
          </a:p>
        </p:txBody>
      </p:sp>
      <p:sp>
        <p:nvSpPr>
          <p:cNvPr id="16" name="Text 13"/>
          <p:cNvSpPr/>
          <p:nvPr/>
        </p:nvSpPr>
        <p:spPr>
          <a:xfrm>
            <a:off x="4647847" y="2741414"/>
            <a:ext cx="3924653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400</a:t>
            </a:r>
            <a:endParaRPr lang="en-US" sz="1269" dirty="0"/>
          </a:p>
        </p:txBody>
      </p:sp>
      <p:sp>
        <p:nvSpPr>
          <p:cNvPr id="17" name="Text 14"/>
          <p:cNvSpPr/>
          <p:nvPr/>
        </p:nvSpPr>
        <p:spPr>
          <a:xfrm>
            <a:off x="571500" y="3125391"/>
            <a:ext cx="1840185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S04</a:t>
            </a:r>
            <a:endParaRPr lang="en-US" sz="1193" dirty="0"/>
          </a:p>
        </p:txBody>
      </p:sp>
      <p:sp>
        <p:nvSpPr>
          <p:cNvPr id="18" name="Text 15"/>
          <p:cNvSpPr/>
          <p:nvPr/>
        </p:nvSpPr>
        <p:spPr>
          <a:xfrm>
            <a:off x="2411685" y="3125391"/>
            <a:ext cx="2236161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Seattle</a:t>
            </a:r>
            <a:endParaRPr lang="en-US" sz="1269" dirty="0"/>
          </a:p>
        </p:txBody>
      </p:sp>
      <p:sp>
        <p:nvSpPr>
          <p:cNvPr id="19" name="Text 16"/>
          <p:cNvSpPr/>
          <p:nvPr/>
        </p:nvSpPr>
        <p:spPr>
          <a:xfrm>
            <a:off x="4647847" y="3125391"/>
            <a:ext cx="3924653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550</a:t>
            </a:r>
            <a:endParaRPr lang="en-US" sz="1269" dirty="0"/>
          </a:p>
        </p:txBody>
      </p:sp>
      <p:sp>
        <p:nvSpPr>
          <p:cNvPr id="20" name="Text 17"/>
          <p:cNvSpPr/>
          <p:nvPr/>
        </p:nvSpPr>
        <p:spPr>
          <a:xfrm>
            <a:off x="571500" y="3509367"/>
            <a:ext cx="1840185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S05</a:t>
            </a:r>
            <a:endParaRPr lang="en-US" sz="1193" dirty="0"/>
          </a:p>
        </p:txBody>
      </p:sp>
      <p:sp>
        <p:nvSpPr>
          <p:cNvPr id="21" name="Text 18"/>
          <p:cNvSpPr/>
          <p:nvPr/>
        </p:nvSpPr>
        <p:spPr>
          <a:xfrm>
            <a:off x="2411685" y="3509367"/>
            <a:ext cx="2236161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New York</a:t>
            </a:r>
            <a:endParaRPr lang="en-US" sz="1269" dirty="0"/>
          </a:p>
        </p:txBody>
      </p:sp>
      <p:sp>
        <p:nvSpPr>
          <p:cNvPr id="22" name="Text 19"/>
          <p:cNvSpPr/>
          <p:nvPr/>
        </p:nvSpPr>
        <p:spPr>
          <a:xfrm>
            <a:off x="4647847" y="3509367"/>
            <a:ext cx="3924653" cy="383977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69" dirty="0">
                <a:solidFill>
                  <a:srgbClr val="1A1A1A"/>
                </a:solidFill>
              </a:rPr>
              <a:t>400</a:t>
            </a:r>
            <a:endParaRPr lang="en-US" sz="1269" dirty="0"/>
          </a:p>
        </p:txBody>
      </p:sp>
      <p:sp>
        <p:nvSpPr>
          <p:cNvPr id="23" name="Text 20"/>
          <p:cNvSpPr/>
          <p:nvPr/>
        </p:nvSpPr>
        <p:spPr>
          <a:xfrm>
            <a:off x="571500" y="3893344"/>
            <a:ext cx="1840185" cy="530423"/>
          </a:xfrm>
          <a:prstGeom prst="rect">
            <a:avLst/>
          </a:prstGeom>
          <a:noFill/>
          <a:ln/>
        </p:spPr>
        <p:txBody>
          <a:bodyPr wrap="square" lIns="0" tIns="255143" rIns="0" bIns="0" rtlCol="0" anchor="ctr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TOTAL</a:t>
            </a:r>
            <a:endParaRPr lang="en-US" sz="1602" dirty="0"/>
          </a:p>
        </p:txBody>
      </p:sp>
      <p:sp>
        <p:nvSpPr>
          <p:cNvPr id="24" name="Text 21"/>
          <p:cNvSpPr/>
          <p:nvPr/>
        </p:nvSpPr>
        <p:spPr>
          <a:xfrm>
            <a:off x="2411685" y="3893344"/>
            <a:ext cx="2236161" cy="530423"/>
          </a:xfrm>
          <a:prstGeom prst="rect">
            <a:avLst/>
          </a:prstGeom>
          <a:noFill/>
          <a:ln/>
        </p:spPr>
        <p:txBody>
          <a:bodyPr wrap="square" lIns="0" tIns="255143" rIns="0" bIns="0" rtlCol="0" anchor="ctr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-</a:t>
            </a:r>
            <a:endParaRPr lang="en-US" sz="1602" dirty="0"/>
          </a:p>
        </p:txBody>
      </p:sp>
      <p:sp>
        <p:nvSpPr>
          <p:cNvPr id="25" name="Text 22"/>
          <p:cNvSpPr/>
          <p:nvPr/>
        </p:nvSpPr>
        <p:spPr>
          <a:xfrm>
            <a:off x="4647847" y="3893344"/>
            <a:ext cx="3924653" cy="530423"/>
          </a:xfrm>
          <a:prstGeom prst="rect">
            <a:avLst/>
          </a:prstGeom>
          <a:noFill/>
          <a:ln/>
        </p:spPr>
        <p:txBody>
          <a:bodyPr wrap="square" lIns="0" tIns="255143" rIns="0" bIns="0" rtlCol="0" anchor="ctr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2,300</a:t>
            </a:r>
            <a:endParaRPr lang="en-US" sz="160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2857500" cy="51435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en-ZA"/>
          </a:p>
        </p:txBody>
      </p:sp>
      <p:sp>
        <p:nvSpPr>
          <p:cNvPr id="4" name="Text 1"/>
          <p:cNvSpPr/>
          <p:nvPr/>
        </p:nvSpPr>
        <p:spPr>
          <a:xfrm>
            <a:off x="571500" y="842963"/>
            <a:ext cx="22860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121" b="1" kern="0" spc="-2" dirty="0">
                <a:solidFill>
                  <a:srgbClr val="FFFFFF"/>
                </a:solidFill>
              </a:rPr>
              <a:t>DEMAND NODE REQUIREMENTS</a:t>
            </a:r>
            <a:endParaRPr lang="en-US" sz="2121" dirty="0"/>
          </a:p>
        </p:txBody>
      </p:sp>
      <p:sp>
        <p:nvSpPr>
          <p:cNvPr id="5" name="Text 2"/>
          <p:cNvSpPr/>
          <p:nvPr/>
        </p:nvSpPr>
        <p:spPr>
          <a:xfrm>
            <a:off x="571500" y="1585913"/>
            <a:ext cx="2286000" cy="3893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3333"/>
                </a:solidFill>
              </a:rPr>
              <a:t>Total Network Demand: 2,300 Units</a:t>
            </a:r>
            <a:endParaRPr lang="en-US" sz="987" dirty="0"/>
          </a:p>
        </p:txBody>
      </p:sp>
      <p:sp>
        <p:nvSpPr>
          <p:cNvPr id="6" name="Text 3"/>
          <p:cNvSpPr/>
          <p:nvPr/>
        </p:nvSpPr>
        <p:spPr>
          <a:xfrm>
            <a:off x="3286125" y="714375"/>
            <a:ext cx="1057638" cy="305395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2" dirty="0">
                <a:solidFill>
                  <a:srgbClr val="B3B3B3"/>
                </a:solidFill>
              </a:rPr>
              <a:t>Node ID</a:t>
            </a:r>
            <a:endParaRPr lang="en-US" sz="784" dirty="0"/>
          </a:p>
        </p:txBody>
      </p:sp>
      <p:sp>
        <p:nvSpPr>
          <p:cNvPr id="7" name="Text 4"/>
          <p:cNvSpPr/>
          <p:nvPr/>
        </p:nvSpPr>
        <p:spPr>
          <a:xfrm>
            <a:off x="4343763" y="714375"/>
            <a:ext cx="1432433" cy="305395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2" dirty="0">
                <a:solidFill>
                  <a:srgbClr val="B3B3B3"/>
                </a:solidFill>
              </a:rPr>
              <a:t>Location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776196" y="714375"/>
            <a:ext cx="2796304" cy="305395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kern="0" spc="2" dirty="0">
                <a:solidFill>
                  <a:srgbClr val="B3B3B3"/>
                </a:solidFill>
              </a:rPr>
              <a:t>Requirement (Units)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3286125" y="1019770"/>
            <a:ext cx="1057638" cy="348258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D01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4343763" y="1019770"/>
            <a:ext cx="1432433" cy="348258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Los Angeles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5776196" y="1019770"/>
            <a:ext cx="2796304" cy="348258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400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3286125" y="1368028"/>
            <a:ext cx="1057638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D02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4343763" y="1368028"/>
            <a:ext cx="1432433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Miami</a:t>
            </a:r>
            <a:endParaRPr lang="en-US" sz="1050" dirty="0"/>
          </a:p>
        </p:txBody>
      </p:sp>
      <p:sp>
        <p:nvSpPr>
          <p:cNvPr id="14" name="Text 11"/>
          <p:cNvSpPr/>
          <p:nvPr/>
        </p:nvSpPr>
        <p:spPr>
          <a:xfrm>
            <a:off x="5776196" y="1368028"/>
            <a:ext cx="2796304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300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3286125" y="1712714"/>
            <a:ext cx="1057638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D03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4343763" y="1712714"/>
            <a:ext cx="1432433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Denver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5776196" y="1712714"/>
            <a:ext cx="2796304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450</a:t>
            </a:r>
            <a:endParaRPr lang="en-US" sz="1050" dirty="0"/>
          </a:p>
        </p:txBody>
      </p:sp>
      <p:sp>
        <p:nvSpPr>
          <p:cNvPr id="18" name="Text 15"/>
          <p:cNvSpPr/>
          <p:nvPr/>
        </p:nvSpPr>
        <p:spPr>
          <a:xfrm>
            <a:off x="3286125" y="2057400"/>
            <a:ext cx="1057638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D04</a:t>
            </a:r>
            <a:endParaRPr lang="en-US" sz="987" dirty="0"/>
          </a:p>
        </p:txBody>
      </p:sp>
      <p:sp>
        <p:nvSpPr>
          <p:cNvPr id="19" name="Text 16"/>
          <p:cNvSpPr/>
          <p:nvPr/>
        </p:nvSpPr>
        <p:spPr>
          <a:xfrm>
            <a:off x="4343763" y="2057400"/>
            <a:ext cx="1432433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Houston</a:t>
            </a:r>
            <a:endParaRPr lang="en-US" sz="1050" dirty="0"/>
          </a:p>
        </p:txBody>
      </p:sp>
      <p:sp>
        <p:nvSpPr>
          <p:cNvPr id="20" name="Text 17"/>
          <p:cNvSpPr/>
          <p:nvPr/>
        </p:nvSpPr>
        <p:spPr>
          <a:xfrm>
            <a:off x="5776196" y="2057400"/>
            <a:ext cx="2796304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350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3286125" y="2402086"/>
            <a:ext cx="1057638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D05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4343763" y="2402086"/>
            <a:ext cx="1432433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Phoenix</a:t>
            </a:r>
            <a:endParaRPr lang="en-US" sz="1050" dirty="0"/>
          </a:p>
        </p:txBody>
      </p:sp>
      <p:sp>
        <p:nvSpPr>
          <p:cNvPr id="23" name="Text 20"/>
          <p:cNvSpPr/>
          <p:nvPr/>
        </p:nvSpPr>
        <p:spPr>
          <a:xfrm>
            <a:off x="5776196" y="2402086"/>
            <a:ext cx="2796304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450</a:t>
            </a:r>
            <a:endParaRPr lang="en-US" sz="1050" dirty="0"/>
          </a:p>
        </p:txBody>
      </p:sp>
      <p:sp>
        <p:nvSpPr>
          <p:cNvPr id="24" name="Text 21"/>
          <p:cNvSpPr/>
          <p:nvPr/>
        </p:nvSpPr>
        <p:spPr>
          <a:xfrm>
            <a:off x="3286125" y="2746772"/>
            <a:ext cx="1057638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3333"/>
                </a:solidFill>
              </a:rPr>
              <a:t>D06</a:t>
            </a:r>
            <a:endParaRPr lang="en-US" sz="987" dirty="0"/>
          </a:p>
        </p:txBody>
      </p:sp>
      <p:sp>
        <p:nvSpPr>
          <p:cNvPr id="25" name="Text 22"/>
          <p:cNvSpPr/>
          <p:nvPr/>
        </p:nvSpPr>
        <p:spPr>
          <a:xfrm>
            <a:off x="4343763" y="2746772"/>
            <a:ext cx="1432433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Boston</a:t>
            </a:r>
            <a:endParaRPr lang="en-US" sz="1050" dirty="0"/>
          </a:p>
        </p:txBody>
      </p:sp>
      <p:sp>
        <p:nvSpPr>
          <p:cNvPr id="26" name="Text 23"/>
          <p:cNvSpPr/>
          <p:nvPr/>
        </p:nvSpPr>
        <p:spPr>
          <a:xfrm>
            <a:off x="5776196" y="2746772"/>
            <a:ext cx="2796304" cy="344686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1A1A1A"/>
                </a:solidFill>
              </a:rPr>
              <a:t>350</a:t>
            </a:r>
            <a:endParaRPr lang="en-US" sz="1050" dirty="0"/>
          </a:p>
        </p:txBody>
      </p:sp>
      <p:sp>
        <p:nvSpPr>
          <p:cNvPr id="27" name="Text 24"/>
          <p:cNvSpPr/>
          <p:nvPr/>
        </p:nvSpPr>
        <p:spPr>
          <a:xfrm>
            <a:off x="3286125" y="3091458"/>
            <a:ext cx="1057638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TOTAL</a:t>
            </a:r>
            <a:endParaRPr lang="en-US" sz="1193" dirty="0"/>
          </a:p>
        </p:txBody>
      </p:sp>
      <p:sp>
        <p:nvSpPr>
          <p:cNvPr id="28" name="Text 25"/>
          <p:cNvSpPr/>
          <p:nvPr/>
        </p:nvSpPr>
        <p:spPr>
          <a:xfrm>
            <a:off x="4343763" y="3091458"/>
            <a:ext cx="1432433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-</a:t>
            </a:r>
            <a:endParaRPr lang="en-US" sz="1193" dirty="0"/>
          </a:p>
        </p:txBody>
      </p:sp>
      <p:sp>
        <p:nvSpPr>
          <p:cNvPr id="29" name="Text 26"/>
          <p:cNvSpPr/>
          <p:nvPr/>
        </p:nvSpPr>
        <p:spPr>
          <a:xfrm>
            <a:off x="5776196" y="3091458"/>
            <a:ext cx="2796304" cy="394692"/>
          </a:xfrm>
          <a:prstGeom prst="rect">
            <a:avLst/>
          </a:prstGeom>
          <a:noFill/>
          <a:ln/>
        </p:spPr>
        <p:txBody>
          <a:bodyPr wrap="square" lIns="0" tIns="170053" rIns="0" bIns="0" rtlCol="0" anchor="ctr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2,300</a:t>
            </a:r>
            <a:endParaRPr lang="en-US" sz="119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42938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1A1A1A"/>
                </a:solidFill>
              </a:rPr>
              <a:t>UNIT COST MATRIX ($/UNIT)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180505"/>
            <a:ext cx="8572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B3B3B3"/>
                </a:solidFill>
              </a:rPr>
              <a:t>Identifying Low, Mid, and High Cost Routes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585788" y="1443038"/>
            <a:ext cx="857250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" name="Text 3"/>
          <p:cNvSpPr/>
          <p:nvPr/>
        </p:nvSpPr>
        <p:spPr>
          <a:xfrm>
            <a:off x="585788" y="1443038"/>
            <a:ext cx="857250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ORIGIN</a:t>
            </a:r>
            <a:endParaRPr lang="en-US" sz="885" dirty="0"/>
          </a:p>
        </p:txBody>
      </p:sp>
      <p:sp>
        <p:nvSpPr>
          <p:cNvPr id="7" name="Shape 4"/>
          <p:cNvSpPr/>
          <p:nvPr/>
        </p:nvSpPr>
        <p:spPr>
          <a:xfrm>
            <a:off x="1443038" y="1443038"/>
            <a:ext cx="1181537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 5"/>
          <p:cNvSpPr/>
          <p:nvPr/>
        </p:nvSpPr>
        <p:spPr>
          <a:xfrm>
            <a:off x="1443038" y="1443038"/>
            <a:ext cx="1181537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D01</a:t>
            </a:r>
            <a:endParaRPr lang="en-US" sz="885" dirty="0"/>
          </a:p>
        </p:txBody>
      </p:sp>
      <p:sp>
        <p:nvSpPr>
          <p:cNvPr id="9" name="Shape 6"/>
          <p:cNvSpPr/>
          <p:nvPr/>
        </p:nvSpPr>
        <p:spPr>
          <a:xfrm>
            <a:off x="2617347" y="1443038"/>
            <a:ext cx="1182960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0" name="Text 7"/>
          <p:cNvSpPr/>
          <p:nvPr/>
        </p:nvSpPr>
        <p:spPr>
          <a:xfrm>
            <a:off x="2617347" y="1443038"/>
            <a:ext cx="1182960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D02</a:t>
            </a:r>
            <a:endParaRPr lang="en-US" sz="885" dirty="0"/>
          </a:p>
        </p:txBody>
      </p:sp>
      <p:sp>
        <p:nvSpPr>
          <p:cNvPr id="11" name="Shape 8"/>
          <p:cNvSpPr/>
          <p:nvPr/>
        </p:nvSpPr>
        <p:spPr>
          <a:xfrm>
            <a:off x="3788671" y="1443038"/>
            <a:ext cx="1185863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2" name="Text 9"/>
          <p:cNvSpPr/>
          <p:nvPr/>
        </p:nvSpPr>
        <p:spPr>
          <a:xfrm>
            <a:off x="3788671" y="1443038"/>
            <a:ext cx="1185863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D03</a:t>
            </a:r>
            <a:endParaRPr lang="en-US" sz="885" dirty="0"/>
          </a:p>
        </p:txBody>
      </p:sp>
      <p:sp>
        <p:nvSpPr>
          <p:cNvPr id="13" name="Shape 10"/>
          <p:cNvSpPr/>
          <p:nvPr/>
        </p:nvSpPr>
        <p:spPr>
          <a:xfrm>
            <a:off x="4965799" y="1443038"/>
            <a:ext cx="1188737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4" name="Text 11"/>
          <p:cNvSpPr/>
          <p:nvPr/>
        </p:nvSpPr>
        <p:spPr>
          <a:xfrm>
            <a:off x="4965799" y="1443038"/>
            <a:ext cx="1188737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D04</a:t>
            </a:r>
            <a:endParaRPr lang="en-US" sz="885" dirty="0"/>
          </a:p>
        </p:txBody>
      </p:sp>
      <p:sp>
        <p:nvSpPr>
          <p:cNvPr id="15" name="Shape 12"/>
          <p:cNvSpPr/>
          <p:nvPr/>
        </p:nvSpPr>
        <p:spPr>
          <a:xfrm>
            <a:off x="6148648" y="1443038"/>
            <a:ext cx="1191667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6" name="Text 13"/>
          <p:cNvSpPr/>
          <p:nvPr/>
        </p:nvSpPr>
        <p:spPr>
          <a:xfrm>
            <a:off x="6148648" y="1443038"/>
            <a:ext cx="1191667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D05</a:t>
            </a:r>
            <a:endParaRPr lang="en-US" sz="885" dirty="0"/>
          </a:p>
        </p:txBody>
      </p:sp>
      <p:sp>
        <p:nvSpPr>
          <p:cNvPr id="17" name="Shape 14"/>
          <p:cNvSpPr/>
          <p:nvPr/>
        </p:nvSpPr>
        <p:spPr>
          <a:xfrm>
            <a:off x="7337301" y="1443038"/>
            <a:ext cx="1220912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18" name="Text 15"/>
          <p:cNvSpPr/>
          <p:nvPr/>
        </p:nvSpPr>
        <p:spPr>
          <a:xfrm>
            <a:off x="7337301" y="1443038"/>
            <a:ext cx="122091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FFFF"/>
                </a:solidFill>
              </a:rPr>
              <a:t>D06</a:t>
            </a:r>
            <a:endParaRPr lang="en-US" sz="885" dirty="0"/>
          </a:p>
        </p:txBody>
      </p:sp>
      <p:sp>
        <p:nvSpPr>
          <p:cNvPr id="19" name="Shape 16"/>
          <p:cNvSpPr/>
          <p:nvPr/>
        </p:nvSpPr>
        <p:spPr>
          <a:xfrm>
            <a:off x="585788" y="1850231"/>
            <a:ext cx="857250" cy="396478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0" name="Text 17"/>
          <p:cNvSpPr/>
          <p:nvPr/>
        </p:nvSpPr>
        <p:spPr>
          <a:xfrm>
            <a:off x="585788" y="1850231"/>
            <a:ext cx="857250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S01</a:t>
            </a:r>
            <a:endParaRPr lang="en-US" sz="885" dirty="0"/>
          </a:p>
        </p:txBody>
      </p:sp>
      <p:sp>
        <p:nvSpPr>
          <p:cNvPr id="21" name="Shape 18"/>
          <p:cNvSpPr/>
          <p:nvPr/>
        </p:nvSpPr>
        <p:spPr>
          <a:xfrm>
            <a:off x="1443038" y="1850231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2" name="Text 19"/>
          <p:cNvSpPr/>
          <p:nvPr/>
        </p:nvSpPr>
        <p:spPr>
          <a:xfrm>
            <a:off x="1443038" y="1850231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15.0</a:t>
            </a:r>
            <a:endParaRPr lang="en-US" sz="942" dirty="0"/>
          </a:p>
        </p:txBody>
      </p:sp>
      <p:sp>
        <p:nvSpPr>
          <p:cNvPr id="23" name="Shape 20"/>
          <p:cNvSpPr/>
          <p:nvPr/>
        </p:nvSpPr>
        <p:spPr>
          <a:xfrm>
            <a:off x="2623040" y="1850231"/>
            <a:ext cx="1180002" cy="396478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4" name="Text 21"/>
          <p:cNvSpPr/>
          <p:nvPr/>
        </p:nvSpPr>
        <p:spPr>
          <a:xfrm>
            <a:off x="2623040" y="1850231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22.0</a:t>
            </a:r>
            <a:endParaRPr lang="en-US" sz="885" dirty="0"/>
          </a:p>
        </p:txBody>
      </p:sp>
      <p:sp>
        <p:nvSpPr>
          <p:cNvPr id="25" name="Shape 22"/>
          <p:cNvSpPr/>
          <p:nvPr/>
        </p:nvSpPr>
        <p:spPr>
          <a:xfrm>
            <a:off x="3803042" y="1850231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6" name="Text 23"/>
          <p:cNvSpPr/>
          <p:nvPr/>
        </p:nvSpPr>
        <p:spPr>
          <a:xfrm>
            <a:off x="3803042" y="1850231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12.0</a:t>
            </a:r>
            <a:endParaRPr lang="en-US" sz="942" dirty="0"/>
          </a:p>
        </p:txBody>
      </p:sp>
      <p:sp>
        <p:nvSpPr>
          <p:cNvPr id="27" name="Shape 24"/>
          <p:cNvSpPr/>
          <p:nvPr/>
        </p:nvSpPr>
        <p:spPr>
          <a:xfrm>
            <a:off x="4983045" y="1850231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28" name="Text 25"/>
          <p:cNvSpPr/>
          <p:nvPr/>
        </p:nvSpPr>
        <p:spPr>
          <a:xfrm>
            <a:off x="4983045" y="1850231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18.0</a:t>
            </a:r>
            <a:endParaRPr lang="en-US" sz="942" dirty="0"/>
          </a:p>
        </p:txBody>
      </p:sp>
      <p:sp>
        <p:nvSpPr>
          <p:cNvPr id="29" name="Shape 26"/>
          <p:cNvSpPr/>
          <p:nvPr/>
        </p:nvSpPr>
        <p:spPr>
          <a:xfrm>
            <a:off x="6163047" y="1850231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30" name="Text 27"/>
          <p:cNvSpPr/>
          <p:nvPr/>
        </p:nvSpPr>
        <p:spPr>
          <a:xfrm>
            <a:off x="6163047" y="1850231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10.0</a:t>
            </a:r>
            <a:endParaRPr lang="en-US" sz="942" dirty="0"/>
          </a:p>
        </p:txBody>
      </p:sp>
      <p:sp>
        <p:nvSpPr>
          <p:cNvPr id="31" name="Shape 28"/>
          <p:cNvSpPr/>
          <p:nvPr/>
        </p:nvSpPr>
        <p:spPr>
          <a:xfrm>
            <a:off x="7343049" y="1850231"/>
            <a:ext cx="1215163" cy="396478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32" name="Text 29"/>
          <p:cNvSpPr/>
          <p:nvPr/>
        </p:nvSpPr>
        <p:spPr>
          <a:xfrm>
            <a:off x="7343049" y="1850231"/>
            <a:ext cx="1215163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25.0</a:t>
            </a:r>
            <a:endParaRPr lang="en-US" sz="885" dirty="0"/>
          </a:p>
        </p:txBody>
      </p:sp>
      <p:sp>
        <p:nvSpPr>
          <p:cNvPr id="33" name="Shape 30"/>
          <p:cNvSpPr/>
          <p:nvPr/>
        </p:nvSpPr>
        <p:spPr>
          <a:xfrm>
            <a:off x="585788" y="2239566"/>
            <a:ext cx="857250" cy="396478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34" name="Text 31"/>
          <p:cNvSpPr/>
          <p:nvPr/>
        </p:nvSpPr>
        <p:spPr>
          <a:xfrm>
            <a:off x="585788" y="2239566"/>
            <a:ext cx="857250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S02</a:t>
            </a:r>
            <a:endParaRPr lang="en-US" sz="885" dirty="0"/>
          </a:p>
        </p:txBody>
      </p:sp>
      <p:sp>
        <p:nvSpPr>
          <p:cNvPr id="35" name="Shape 32"/>
          <p:cNvSpPr/>
          <p:nvPr/>
        </p:nvSpPr>
        <p:spPr>
          <a:xfrm>
            <a:off x="1443038" y="2239566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36" name="Text 33"/>
          <p:cNvSpPr/>
          <p:nvPr/>
        </p:nvSpPr>
        <p:spPr>
          <a:xfrm>
            <a:off x="1443038" y="2239566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18.0</a:t>
            </a:r>
            <a:endParaRPr lang="en-US" sz="942" dirty="0"/>
          </a:p>
        </p:txBody>
      </p:sp>
      <p:sp>
        <p:nvSpPr>
          <p:cNvPr id="37" name="Shape 34"/>
          <p:cNvSpPr/>
          <p:nvPr/>
        </p:nvSpPr>
        <p:spPr>
          <a:xfrm>
            <a:off x="2623040" y="2239566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38" name="Text 35"/>
          <p:cNvSpPr/>
          <p:nvPr/>
        </p:nvSpPr>
        <p:spPr>
          <a:xfrm>
            <a:off x="2623040" y="2239566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14.0</a:t>
            </a:r>
            <a:endParaRPr lang="en-US" sz="942" dirty="0"/>
          </a:p>
        </p:txBody>
      </p:sp>
      <p:sp>
        <p:nvSpPr>
          <p:cNvPr id="39" name="Shape 36"/>
          <p:cNvSpPr/>
          <p:nvPr/>
        </p:nvSpPr>
        <p:spPr>
          <a:xfrm>
            <a:off x="3803042" y="2239566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0" name="Text 37"/>
          <p:cNvSpPr/>
          <p:nvPr/>
        </p:nvSpPr>
        <p:spPr>
          <a:xfrm>
            <a:off x="3803042" y="2239566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15.0</a:t>
            </a:r>
            <a:endParaRPr lang="en-US" sz="942" dirty="0"/>
          </a:p>
        </p:txBody>
      </p:sp>
      <p:sp>
        <p:nvSpPr>
          <p:cNvPr id="41" name="Shape 38"/>
          <p:cNvSpPr/>
          <p:nvPr/>
        </p:nvSpPr>
        <p:spPr>
          <a:xfrm>
            <a:off x="4983045" y="2239566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2" name="Text 39"/>
          <p:cNvSpPr/>
          <p:nvPr/>
        </p:nvSpPr>
        <p:spPr>
          <a:xfrm>
            <a:off x="4983045" y="2239566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8.0</a:t>
            </a:r>
            <a:endParaRPr lang="en-US" sz="942" dirty="0"/>
          </a:p>
        </p:txBody>
      </p:sp>
      <p:sp>
        <p:nvSpPr>
          <p:cNvPr id="43" name="Shape 40"/>
          <p:cNvSpPr/>
          <p:nvPr/>
        </p:nvSpPr>
        <p:spPr>
          <a:xfrm>
            <a:off x="6163047" y="2239566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4" name="Text 41"/>
          <p:cNvSpPr/>
          <p:nvPr/>
        </p:nvSpPr>
        <p:spPr>
          <a:xfrm>
            <a:off x="6163047" y="2239566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12.0</a:t>
            </a:r>
            <a:endParaRPr lang="en-US" sz="942" dirty="0"/>
          </a:p>
        </p:txBody>
      </p:sp>
      <p:sp>
        <p:nvSpPr>
          <p:cNvPr id="45" name="Shape 42"/>
          <p:cNvSpPr/>
          <p:nvPr/>
        </p:nvSpPr>
        <p:spPr>
          <a:xfrm>
            <a:off x="7343049" y="2239566"/>
            <a:ext cx="1215163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6" name="Text 43"/>
          <p:cNvSpPr/>
          <p:nvPr/>
        </p:nvSpPr>
        <p:spPr>
          <a:xfrm>
            <a:off x="7343049" y="2239566"/>
            <a:ext cx="1215163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10.0</a:t>
            </a:r>
            <a:endParaRPr lang="en-US" sz="942" dirty="0"/>
          </a:p>
        </p:txBody>
      </p:sp>
      <p:sp>
        <p:nvSpPr>
          <p:cNvPr id="47" name="Shape 44"/>
          <p:cNvSpPr/>
          <p:nvPr/>
        </p:nvSpPr>
        <p:spPr>
          <a:xfrm>
            <a:off x="585788" y="2628900"/>
            <a:ext cx="857250" cy="396478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48" name="Text 45"/>
          <p:cNvSpPr/>
          <p:nvPr/>
        </p:nvSpPr>
        <p:spPr>
          <a:xfrm>
            <a:off x="585788" y="2628900"/>
            <a:ext cx="857250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S03</a:t>
            </a:r>
            <a:endParaRPr lang="en-US" sz="885" dirty="0"/>
          </a:p>
        </p:txBody>
      </p:sp>
      <p:sp>
        <p:nvSpPr>
          <p:cNvPr id="49" name="Shape 46"/>
          <p:cNvSpPr/>
          <p:nvPr/>
        </p:nvSpPr>
        <p:spPr>
          <a:xfrm>
            <a:off x="1443038" y="2628900"/>
            <a:ext cx="1180002" cy="396478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0" name="Text 47"/>
          <p:cNvSpPr/>
          <p:nvPr/>
        </p:nvSpPr>
        <p:spPr>
          <a:xfrm>
            <a:off x="1443038" y="2628900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20.0</a:t>
            </a:r>
            <a:endParaRPr lang="en-US" sz="885" dirty="0"/>
          </a:p>
        </p:txBody>
      </p:sp>
      <p:sp>
        <p:nvSpPr>
          <p:cNvPr id="51" name="Shape 48"/>
          <p:cNvSpPr/>
          <p:nvPr/>
        </p:nvSpPr>
        <p:spPr>
          <a:xfrm>
            <a:off x="2623040" y="2628900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2" name="Text 49"/>
          <p:cNvSpPr/>
          <p:nvPr/>
        </p:nvSpPr>
        <p:spPr>
          <a:xfrm>
            <a:off x="2623040" y="2628900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9.0</a:t>
            </a:r>
            <a:endParaRPr lang="en-US" sz="942" dirty="0"/>
          </a:p>
        </p:txBody>
      </p:sp>
      <p:sp>
        <p:nvSpPr>
          <p:cNvPr id="53" name="Shape 50"/>
          <p:cNvSpPr/>
          <p:nvPr/>
        </p:nvSpPr>
        <p:spPr>
          <a:xfrm>
            <a:off x="3803042" y="2628900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4" name="Text 51"/>
          <p:cNvSpPr/>
          <p:nvPr/>
        </p:nvSpPr>
        <p:spPr>
          <a:xfrm>
            <a:off x="3803042" y="2628900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16.0</a:t>
            </a:r>
            <a:endParaRPr lang="en-US" sz="942" dirty="0"/>
          </a:p>
        </p:txBody>
      </p:sp>
      <p:sp>
        <p:nvSpPr>
          <p:cNvPr id="55" name="Shape 52"/>
          <p:cNvSpPr/>
          <p:nvPr/>
        </p:nvSpPr>
        <p:spPr>
          <a:xfrm>
            <a:off x="4983045" y="2628900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6" name="Text 53"/>
          <p:cNvSpPr/>
          <p:nvPr/>
        </p:nvSpPr>
        <p:spPr>
          <a:xfrm>
            <a:off x="4983045" y="2628900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10.0</a:t>
            </a:r>
            <a:endParaRPr lang="en-US" sz="942" dirty="0"/>
          </a:p>
        </p:txBody>
      </p:sp>
      <p:sp>
        <p:nvSpPr>
          <p:cNvPr id="57" name="Shape 54"/>
          <p:cNvSpPr/>
          <p:nvPr/>
        </p:nvSpPr>
        <p:spPr>
          <a:xfrm>
            <a:off x="6163047" y="2628900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58" name="Text 55"/>
          <p:cNvSpPr/>
          <p:nvPr/>
        </p:nvSpPr>
        <p:spPr>
          <a:xfrm>
            <a:off x="6163047" y="2628900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18.0</a:t>
            </a:r>
            <a:endParaRPr lang="en-US" sz="942" dirty="0"/>
          </a:p>
        </p:txBody>
      </p:sp>
      <p:sp>
        <p:nvSpPr>
          <p:cNvPr id="59" name="Shape 56"/>
          <p:cNvSpPr/>
          <p:nvPr/>
        </p:nvSpPr>
        <p:spPr>
          <a:xfrm>
            <a:off x="7343049" y="2628900"/>
            <a:ext cx="1215163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0" name="Text 57"/>
          <p:cNvSpPr/>
          <p:nvPr/>
        </p:nvSpPr>
        <p:spPr>
          <a:xfrm>
            <a:off x="7343049" y="2628900"/>
            <a:ext cx="1215163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12.0</a:t>
            </a:r>
            <a:endParaRPr lang="en-US" sz="942" dirty="0"/>
          </a:p>
        </p:txBody>
      </p:sp>
      <p:sp>
        <p:nvSpPr>
          <p:cNvPr id="61" name="Shape 58"/>
          <p:cNvSpPr/>
          <p:nvPr/>
        </p:nvSpPr>
        <p:spPr>
          <a:xfrm>
            <a:off x="585788" y="3018234"/>
            <a:ext cx="857250" cy="396478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2" name="Text 59"/>
          <p:cNvSpPr/>
          <p:nvPr/>
        </p:nvSpPr>
        <p:spPr>
          <a:xfrm>
            <a:off x="585788" y="3018234"/>
            <a:ext cx="857250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S04</a:t>
            </a:r>
            <a:endParaRPr lang="en-US" sz="885" dirty="0"/>
          </a:p>
        </p:txBody>
      </p:sp>
      <p:sp>
        <p:nvSpPr>
          <p:cNvPr id="63" name="Shape 60"/>
          <p:cNvSpPr/>
          <p:nvPr/>
        </p:nvSpPr>
        <p:spPr>
          <a:xfrm>
            <a:off x="1443038" y="3018234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4" name="Text 61"/>
          <p:cNvSpPr/>
          <p:nvPr/>
        </p:nvSpPr>
        <p:spPr>
          <a:xfrm>
            <a:off x="1443038" y="3018234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10.0</a:t>
            </a:r>
            <a:endParaRPr lang="en-US" sz="942" dirty="0"/>
          </a:p>
        </p:txBody>
      </p:sp>
      <p:sp>
        <p:nvSpPr>
          <p:cNvPr id="65" name="Shape 62"/>
          <p:cNvSpPr/>
          <p:nvPr/>
        </p:nvSpPr>
        <p:spPr>
          <a:xfrm>
            <a:off x="2623040" y="3018234"/>
            <a:ext cx="1180002" cy="396478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6" name="Text 63"/>
          <p:cNvSpPr/>
          <p:nvPr/>
        </p:nvSpPr>
        <p:spPr>
          <a:xfrm>
            <a:off x="2623040" y="3018234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25.0</a:t>
            </a:r>
            <a:endParaRPr lang="en-US" sz="885" dirty="0"/>
          </a:p>
        </p:txBody>
      </p:sp>
      <p:sp>
        <p:nvSpPr>
          <p:cNvPr id="67" name="Shape 64"/>
          <p:cNvSpPr/>
          <p:nvPr/>
        </p:nvSpPr>
        <p:spPr>
          <a:xfrm>
            <a:off x="3803042" y="3018234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68" name="Text 65"/>
          <p:cNvSpPr/>
          <p:nvPr/>
        </p:nvSpPr>
        <p:spPr>
          <a:xfrm>
            <a:off x="3803042" y="3018234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5.0</a:t>
            </a:r>
            <a:endParaRPr lang="en-US" sz="942" dirty="0"/>
          </a:p>
        </p:txBody>
      </p:sp>
      <p:sp>
        <p:nvSpPr>
          <p:cNvPr id="69" name="Shape 66"/>
          <p:cNvSpPr/>
          <p:nvPr/>
        </p:nvSpPr>
        <p:spPr>
          <a:xfrm>
            <a:off x="4983045" y="3018234"/>
            <a:ext cx="1180002" cy="396478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0" name="Text 67"/>
          <p:cNvSpPr/>
          <p:nvPr/>
        </p:nvSpPr>
        <p:spPr>
          <a:xfrm>
            <a:off x="4983045" y="3018234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18.0</a:t>
            </a:r>
            <a:endParaRPr lang="en-US" sz="942" dirty="0"/>
          </a:p>
        </p:txBody>
      </p:sp>
      <p:sp>
        <p:nvSpPr>
          <p:cNvPr id="71" name="Shape 68"/>
          <p:cNvSpPr/>
          <p:nvPr/>
        </p:nvSpPr>
        <p:spPr>
          <a:xfrm>
            <a:off x="6163047" y="3018234"/>
            <a:ext cx="1180002" cy="396478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2" name="Text 69"/>
          <p:cNvSpPr/>
          <p:nvPr/>
        </p:nvSpPr>
        <p:spPr>
          <a:xfrm>
            <a:off x="6163047" y="3018234"/>
            <a:ext cx="1180002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8.0</a:t>
            </a:r>
            <a:endParaRPr lang="en-US" sz="942" dirty="0"/>
          </a:p>
        </p:txBody>
      </p:sp>
      <p:sp>
        <p:nvSpPr>
          <p:cNvPr id="73" name="Shape 70"/>
          <p:cNvSpPr/>
          <p:nvPr/>
        </p:nvSpPr>
        <p:spPr>
          <a:xfrm>
            <a:off x="7343049" y="3018234"/>
            <a:ext cx="1215163" cy="396478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4" name="Text 71"/>
          <p:cNvSpPr/>
          <p:nvPr/>
        </p:nvSpPr>
        <p:spPr>
          <a:xfrm>
            <a:off x="7343049" y="3018234"/>
            <a:ext cx="1215163" cy="396478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22.0</a:t>
            </a:r>
            <a:endParaRPr lang="en-US" sz="885" dirty="0"/>
          </a:p>
        </p:txBody>
      </p:sp>
      <p:sp>
        <p:nvSpPr>
          <p:cNvPr id="75" name="Shape 72"/>
          <p:cNvSpPr/>
          <p:nvPr/>
        </p:nvSpPr>
        <p:spPr>
          <a:xfrm>
            <a:off x="585788" y="3407569"/>
            <a:ext cx="857250" cy="407194"/>
          </a:xfrm>
          <a:prstGeom prst="rect">
            <a:avLst/>
          </a:prstGeom>
          <a:solidFill>
            <a:srgbClr val="1A1A1A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6" name="Text 73"/>
          <p:cNvSpPr/>
          <p:nvPr/>
        </p:nvSpPr>
        <p:spPr>
          <a:xfrm>
            <a:off x="585788" y="3407569"/>
            <a:ext cx="857250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S05</a:t>
            </a:r>
            <a:endParaRPr lang="en-US" sz="885" dirty="0"/>
          </a:p>
        </p:txBody>
      </p:sp>
      <p:sp>
        <p:nvSpPr>
          <p:cNvPr id="77" name="Shape 74"/>
          <p:cNvSpPr/>
          <p:nvPr/>
        </p:nvSpPr>
        <p:spPr>
          <a:xfrm>
            <a:off x="1443038" y="3407569"/>
            <a:ext cx="1180002" cy="407194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78" name="Text 75"/>
          <p:cNvSpPr/>
          <p:nvPr/>
        </p:nvSpPr>
        <p:spPr>
          <a:xfrm>
            <a:off x="1443038" y="3407569"/>
            <a:ext cx="118000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24.0</a:t>
            </a:r>
            <a:endParaRPr lang="en-US" sz="885" dirty="0"/>
          </a:p>
        </p:txBody>
      </p:sp>
      <p:sp>
        <p:nvSpPr>
          <p:cNvPr id="79" name="Shape 76"/>
          <p:cNvSpPr/>
          <p:nvPr/>
        </p:nvSpPr>
        <p:spPr>
          <a:xfrm>
            <a:off x="2623040" y="3407569"/>
            <a:ext cx="1180002" cy="407194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0" name="Text 77"/>
          <p:cNvSpPr/>
          <p:nvPr/>
        </p:nvSpPr>
        <p:spPr>
          <a:xfrm>
            <a:off x="2623040" y="3407569"/>
            <a:ext cx="118000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12.0</a:t>
            </a:r>
            <a:endParaRPr lang="en-US" sz="942" dirty="0"/>
          </a:p>
        </p:txBody>
      </p:sp>
      <p:sp>
        <p:nvSpPr>
          <p:cNvPr id="81" name="Shape 78"/>
          <p:cNvSpPr/>
          <p:nvPr/>
        </p:nvSpPr>
        <p:spPr>
          <a:xfrm>
            <a:off x="3803042" y="3407569"/>
            <a:ext cx="1180002" cy="407194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2" name="Text 79"/>
          <p:cNvSpPr/>
          <p:nvPr/>
        </p:nvSpPr>
        <p:spPr>
          <a:xfrm>
            <a:off x="3803042" y="3407569"/>
            <a:ext cx="118000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20.0</a:t>
            </a:r>
            <a:endParaRPr lang="en-US" sz="885" dirty="0"/>
          </a:p>
        </p:txBody>
      </p:sp>
      <p:sp>
        <p:nvSpPr>
          <p:cNvPr id="83" name="Shape 80"/>
          <p:cNvSpPr/>
          <p:nvPr/>
        </p:nvSpPr>
        <p:spPr>
          <a:xfrm>
            <a:off x="4983045" y="3407569"/>
            <a:ext cx="1180002" cy="407194"/>
          </a:xfrm>
          <a:prstGeom prst="rect">
            <a:avLst/>
          </a:prstGeom>
          <a:solidFill>
            <a:srgbClr val="FFFFFF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4" name="Text 81"/>
          <p:cNvSpPr/>
          <p:nvPr/>
        </p:nvSpPr>
        <p:spPr>
          <a:xfrm>
            <a:off x="4983045" y="3407569"/>
            <a:ext cx="118000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15.0</a:t>
            </a:r>
            <a:endParaRPr lang="en-US" sz="942" dirty="0"/>
          </a:p>
        </p:txBody>
      </p:sp>
      <p:sp>
        <p:nvSpPr>
          <p:cNvPr id="85" name="Shape 82"/>
          <p:cNvSpPr/>
          <p:nvPr/>
        </p:nvSpPr>
        <p:spPr>
          <a:xfrm>
            <a:off x="6163047" y="3407569"/>
            <a:ext cx="1180002" cy="407194"/>
          </a:xfrm>
          <a:prstGeom prst="rect">
            <a:avLst/>
          </a:prstGeom>
          <a:solidFill>
            <a:srgbClr val="FF3333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6" name="Text 83"/>
          <p:cNvSpPr/>
          <p:nvPr/>
        </p:nvSpPr>
        <p:spPr>
          <a:xfrm>
            <a:off x="6163047" y="3407569"/>
            <a:ext cx="1180002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22.0</a:t>
            </a:r>
            <a:endParaRPr lang="en-US" sz="885" dirty="0"/>
          </a:p>
        </p:txBody>
      </p:sp>
      <p:sp>
        <p:nvSpPr>
          <p:cNvPr id="87" name="Shape 84"/>
          <p:cNvSpPr/>
          <p:nvPr/>
        </p:nvSpPr>
        <p:spPr>
          <a:xfrm>
            <a:off x="7343049" y="3407569"/>
            <a:ext cx="1215163" cy="407194"/>
          </a:xfrm>
          <a:prstGeom prst="rect">
            <a:avLst/>
          </a:prstGeom>
          <a:solidFill>
            <a:srgbClr val="F2F2F2"/>
          </a:solidFill>
          <a:ln w="9144">
            <a:solidFill>
              <a:srgbClr val="B3B3B3"/>
            </a:solidFill>
            <a:prstDash val="solid"/>
          </a:ln>
        </p:spPr>
        <p:txBody>
          <a:bodyPr/>
          <a:lstStyle/>
          <a:p>
            <a:endParaRPr lang="en-ZA"/>
          </a:p>
        </p:txBody>
      </p:sp>
      <p:sp>
        <p:nvSpPr>
          <p:cNvPr id="88" name="Text 85"/>
          <p:cNvSpPr/>
          <p:nvPr/>
        </p:nvSpPr>
        <p:spPr>
          <a:xfrm>
            <a:off x="7343049" y="3407569"/>
            <a:ext cx="1215163" cy="407194"/>
          </a:xfrm>
          <a:prstGeom prst="rect">
            <a:avLst/>
          </a:prstGeom>
          <a:noFill/>
          <a:ln/>
        </p:spPr>
        <p:txBody>
          <a:bodyPr wrap="square" lIns="127508" tIns="127508" rIns="127508" bIns="127508" rtlCol="0" anchor="ctr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7.0</a:t>
            </a:r>
            <a:endParaRPr lang="en-US" sz="942" dirty="0"/>
          </a:p>
        </p:txBody>
      </p:sp>
      <p:sp>
        <p:nvSpPr>
          <p:cNvPr id="89" name="Text 86"/>
          <p:cNvSpPr/>
          <p:nvPr/>
        </p:nvSpPr>
        <p:spPr>
          <a:xfrm>
            <a:off x="785813" y="4432697"/>
            <a:ext cx="10436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1A1A1A"/>
                </a:solidFill>
              </a:rPr>
              <a:t>LOW COST ($5-$10)</a:t>
            </a:r>
            <a:endParaRPr lang="en-US" sz="683" dirty="0"/>
          </a:p>
        </p:txBody>
      </p:sp>
      <p:sp>
        <p:nvSpPr>
          <p:cNvPr id="90" name="Text 87"/>
          <p:cNvSpPr/>
          <p:nvPr/>
        </p:nvSpPr>
        <p:spPr>
          <a:xfrm>
            <a:off x="2329560" y="4432697"/>
            <a:ext cx="10854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1A1A1A"/>
                </a:solidFill>
              </a:rPr>
              <a:t>MID COST ($11-$19)</a:t>
            </a:r>
            <a:endParaRPr lang="en-US" sz="683" dirty="0"/>
          </a:p>
        </p:txBody>
      </p:sp>
      <p:sp>
        <p:nvSpPr>
          <p:cNvPr id="91" name="Text 88"/>
          <p:cNvSpPr/>
          <p:nvPr/>
        </p:nvSpPr>
        <p:spPr>
          <a:xfrm>
            <a:off x="3915054" y="4432697"/>
            <a:ext cx="98162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1A1A1A"/>
                </a:solidFill>
              </a:rPr>
              <a:t>HIGH COST ($20+)</a:t>
            </a:r>
            <a:endParaRPr lang="en-US" sz="68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642938"/>
            <a:ext cx="8572500" cy="4661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kern="0" spc="-2" dirty="0">
                <a:solidFill>
                  <a:srgbClr val="FFFFFF"/>
                </a:solidFill>
              </a:rPr>
              <a:t>SOLVER LOGIC: THE OPTIMIZATION PROCESS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180505"/>
            <a:ext cx="8572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3333"/>
                </a:solidFill>
              </a:rPr>
              <a:t>From Data Ingestion to Optimal Output</a:t>
            </a:r>
            <a:endParaRPr lang="en-US" sz="987" dirty="0"/>
          </a:p>
        </p:txBody>
      </p:sp>
      <p:sp>
        <p:nvSpPr>
          <p:cNvPr id="5" name="Text 2"/>
          <p:cNvSpPr/>
          <p:nvPr/>
        </p:nvSpPr>
        <p:spPr>
          <a:xfrm>
            <a:off x="571500" y="1428750"/>
            <a:ext cx="2321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3333"/>
                </a:solidFill>
              </a:rPr>
              <a:t>01</a:t>
            </a:r>
            <a:endParaRPr lang="en-US" sz="2436" dirty="0"/>
          </a:p>
        </p:txBody>
      </p:sp>
      <p:sp>
        <p:nvSpPr>
          <p:cNvPr id="6" name="Text 3"/>
          <p:cNvSpPr/>
          <p:nvPr/>
        </p:nvSpPr>
        <p:spPr>
          <a:xfrm>
            <a:off x="571500" y="1843088"/>
            <a:ext cx="2321719" cy="24467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Data Ingestion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571500" y="2194917"/>
            <a:ext cx="2321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Loading supply capacities, demand requirements, and the unit cost matrix into the PuLP framework.</a:t>
            </a:r>
            <a:endParaRPr lang="en-US" sz="834" dirty="0"/>
          </a:p>
        </p:txBody>
      </p:sp>
      <p:sp>
        <p:nvSpPr>
          <p:cNvPr id="8" name="Text 5"/>
          <p:cNvSpPr/>
          <p:nvPr/>
        </p:nvSpPr>
        <p:spPr>
          <a:xfrm>
            <a:off x="3178969" y="1428750"/>
            <a:ext cx="2321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3333"/>
                </a:solidFill>
              </a:rPr>
              <a:t>02</a:t>
            </a:r>
            <a:endParaRPr lang="en-US" sz="2436" dirty="0"/>
          </a:p>
        </p:txBody>
      </p:sp>
      <p:sp>
        <p:nvSpPr>
          <p:cNvPr id="9" name="Text 6"/>
          <p:cNvSpPr/>
          <p:nvPr/>
        </p:nvSpPr>
        <p:spPr>
          <a:xfrm>
            <a:off x="3178969" y="1843088"/>
            <a:ext cx="2321719" cy="24467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Model Mapping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3178969" y="2194917"/>
            <a:ext cx="2321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Defining the objective function and translating operational constraints into mathematical inequalities.</a:t>
            </a:r>
            <a:endParaRPr lang="en-US" sz="834" dirty="0"/>
          </a:p>
        </p:txBody>
      </p:sp>
      <p:sp>
        <p:nvSpPr>
          <p:cNvPr id="11" name="Text 8"/>
          <p:cNvSpPr/>
          <p:nvPr/>
        </p:nvSpPr>
        <p:spPr>
          <a:xfrm>
            <a:off x="571500" y="3000375"/>
            <a:ext cx="2321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3333"/>
                </a:solidFill>
              </a:rPr>
              <a:t>03</a:t>
            </a:r>
            <a:endParaRPr lang="en-US" sz="2436" dirty="0"/>
          </a:p>
        </p:txBody>
      </p:sp>
      <p:sp>
        <p:nvSpPr>
          <p:cNvPr id="12" name="Text 9"/>
          <p:cNvSpPr/>
          <p:nvPr/>
        </p:nvSpPr>
        <p:spPr>
          <a:xfrm>
            <a:off x="571500" y="3414713"/>
            <a:ext cx="2321719" cy="24467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Iterative Solving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571500" y="3766542"/>
            <a:ext cx="2321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The CBC solver executes the Simplex algorithm to navigate the feasible region and find the global minimum.</a:t>
            </a:r>
            <a:endParaRPr lang="en-US" sz="834" dirty="0"/>
          </a:p>
        </p:txBody>
      </p:sp>
      <p:sp>
        <p:nvSpPr>
          <p:cNvPr id="14" name="Text 11"/>
          <p:cNvSpPr/>
          <p:nvPr/>
        </p:nvSpPr>
        <p:spPr>
          <a:xfrm>
            <a:off x="3178969" y="3000375"/>
            <a:ext cx="232171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dirty="0">
                <a:solidFill>
                  <a:srgbClr val="FF3333"/>
                </a:solidFill>
              </a:rPr>
              <a:t>04</a:t>
            </a:r>
            <a:endParaRPr lang="en-US" sz="2436" dirty="0"/>
          </a:p>
        </p:txBody>
      </p:sp>
      <p:sp>
        <p:nvSpPr>
          <p:cNvPr id="15" name="Text 12"/>
          <p:cNvSpPr/>
          <p:nvPr/>
        </p:nvSpPr>
        <p:spPr>
          <a:xfrm>
            <a:off x="3178969" y="3414713"/>
            <a:ext cx="2321719" cy="244673"/>
          </a:xfrm>
          <a:prstGeom prst="rect">
            <a:avLst/>
          </a:prstGeom>
          <a:noFill/>
          <a:ln/>
        </p:spPr>
        <p:txBody>
          <a:bodyPr wrap="none" lIns="0" tIns="0" rIns="0" bIns="42545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Optimal Output</a:t>
            </a:r>
            <a:endParaRPr lang="en-US" sz="987" dirty="0"/>
          </a:p>
        </p:txBody>
      </p:sp>
      <p:sp>
        <p:nvSpPr>
          <p:cNvPr id="16" name="Text 13"/>
          <p:cNvSpPr/>
          <p:nvPr/>
        </p:nvSpPr>
        <p:spPr>
          <a:xfrm>
            <a:off x="3178969" y="3766542"/>
            <a:ext cx="23217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B3B3B3"/>
                </a:solidFill>
              </a:rPr>
              <a:t>Extracting the final shipment quantities and total cost for operational implementation.</a:t>
            </a:r>
            <a:endParaRPr lang="en-US" sz="834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929313" y="1428750"/>
            <a:ext cx="3214688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871538"/>
            <a:ext cx="857250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862" b="1" kern="0" spc="-2" dirty="0">
                <a:solidFill>
                  <a:srgbClr val="FFFFFF"/>
                </a:solidFill>
              </a:rPr>
              <a:t>KEY FINDINGS: COST EFFICIENCY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571500" y="1343025"/>
            <a:ext cx="857250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2" dirty="0">
                <a:solidFill>
                  <a:srgbClr val="FF3333"/>
                </a:solidFill>
              </a:rPr>
              <a:t>Achieving Global Minimum Cost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1935956"/>
            <a:ext cx="3571875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700" b="1" kern="0" spc="-5" dirty="0">
                <a:solidFill>
                  <a:srgbClr val="FF3333"/>
                </a:solidFill>
              </a:rPr>
              <a:t>$23,350</a:t>
            </a:r>
            <a:endParaRPr lang="en-US" sz="5700" dirty="0"/>
          </a:p>
        </p:txBody>
      </p:sp>
      <p:sp>
        <p:nvSpPr>
          <p:cNvPr id="6" name="Text 3"/>
          <p:cNvSpPr/>
          <p:nvPr/>
        </p:nvSpPr>
        <p:spPr>
          <a:xfrm>
            <a:off x="571500" y="2707481"/>
            <a:ext cx="3571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B3B3B3"/>
                </a:solidFill>
              </a:rPr>
              <a:t>Total Optimized Cost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4714875" y="1935956"/>
            <a:ext cx="3571875" cy="6286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700" b="1" kern="0" spc="-5" dirty="0">
                <a:solidFill>
                  <a:srgbClr val="FFFFFF"/>
                </a:solidFill>
              </a:rPr>
              <a:t>$13,373</a:t>
            </a:r>
            <a:endParaRPr lang="en-US" sz="5700" dirty="0"/>
          </a:p>
        </p:txBody>
      </p:sp>
      <p:sp>
        <p:nvSpPr>
          <p:cNvPr id="8" name="Text 5"/>
          <p:cNvSpPr/>
          <p:nvPr/>
        </p:nvSpPr>
        <p:spPr>
          <a:xfrm>
            <a:off x="4714875" y="2707481"/>
            <a:ext cx="35718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2" dirty="0">
                <a:solidFill>
                  <a:srgbClr val="B3B3B3"/>
                </a:solidFill>
              </a:rPr>
              <a:t>Estimated Savings</a:t>
            </a:r>
            <a:endParaRPr lang="en-US" sz="987" dirty="0"/>
          </a:p>
        </p:txBody>
      </p:sp>
      <p:sp>
        <p:nvSpPr>
          <p:cNvPr id="9" name="Text 6"/>
          <p:cNvSpPr/>
          <p:nvPr/>
        </p:nvSpPr>
        <p:spPr>
          <a:xfrm>
            <a:off x="571500" y="3714750"/>
            <a:ext cx="2857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3333"/>
                </a:solidFill>
              </a:rPr>
              <a:t>Network Balance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571500" y="3961209"/>
            <a:ext cx="28575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The model successfully balanced 2,300 units of total supply with 2,300 units of total demand.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286250" y="3714750"/>
            <a:ext cx="28575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kern="0" spc="1" dirty="0">
                <a:solidFill>
                  <a:srgbClr val="FF3333"/>
                </a:solidFill>
              </a:rPr>
              <a:t>Average Unit Cost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4286250" y="3961209"/>
            <a:ext cx="2857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Achieved an average unit cost of $10.15 across all active shipment routes.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1500" y="942975"/>
            <a:ext cx="50006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36" b="1" kern="0" spc="-2" dirty="0">
                <a:solidFill>
                  <a:srgbClr val="FFFFFF"/>
                </a:solidFill>
              </a:rPr>
              <a:t>ROUTE ANALYSIS:
EFFICIENCY &amp; VOLUME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571500" y="1735931"/>
            <a:ext cx="50006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93" b="1" kern="0" spc="1" dirty="0">
                <a:solidFill>
                  <a:srgbClr val="FF3333"/>
                </a:solidFill>
              </a:rPr>
              <a:t>Prioritizing Low-Cost Corridors</a:t>
            </a:r>
            <a:endParaRPr lang="en-US" sz="1193" dirty="0"/>
          </a:p>
        </p:txBody>
      </p:sp>
      <p:sp>
        <p:nvSpPr>
          <p:cNvPr id="5" name="Text 2"/>
          <p:cNvSpPr/>
          <p:nvPr/>
        </p:nvSpPr>
        <p:spPr>
          <a:xfrm>
            <a:off x="571500" y="2398514"/>
            <a:ext cx="267946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01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1053759" y="2398514"/>
            <a:ext cx="41611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Efficiency Leaders</a:t>
            </a:r>
            <a:endParaRPr lang="en-US" sz="987" dirty="0"/>
          </a:p>
        </p:txBody>
      </p:sp>
      <p:sp>
        <p:nvSpPr>
          <p:cNvPr id="7" name="Text 4"/>
          <p:cNvSpPr/>
          <p:nvPr/>
        </p:nvSpPr>
        <p:spPr>
          <a:xfrm>
            <a:off x="1053759" y="2664619"/>
            <a:ext cx="416117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The model prioritized S04 to D03, moving 400 units at the lowest unit cost of $5.00.</a:t>
            </a:r>
            <a:endParaRPr lang="en-US" sz="942" dirty="0"/>
          </a:p>
        </p:txBody>
      </p:sp>
      <p:sp>
        <p:nvSpPr>
          <p:cNvPr id="8" name="Text 5"/>
          <p:cNvSpPr/>
          <p:nvPr/>
        </p:nvSpPr>
        <p:spPr>
          <a:xfrm>
            <a:off x="571500" y="3336131"/>
            <a:ext cx="267946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02</a:t>
            </a:r>
            <a:endParaRPr lang="en-US" sz="1602" dirty="0"/>
          </a:p>
        </p:txBody>
      </p:sp>
      <p:sp>
        <p:nvSpPr>
          <p:cNvPr id="9" name="Text 6"/>
          <p:cNvSpPr/>
          <p:nvPr/>
        </p:nvSpPr>
        <p:spPr>
          <a:xfrm>
            <a:off x="1053759" y="3336131"/>
            <a:ext cx="41611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High-Volume Corridors</a:t>
            </a:r>
            <a:endParaRPr lang="en-US" sz="987" dirty="0"/>
          </a:p>
        </p:txBody>
      </p:sp>
      <p:sp>
        <p:nvSpPr>
          <p:cNvPr id="10" name="Text 7"/>
          <p:cNvSpPr/>
          <p:nvPr/>
        </p:nvSpPr>
        <p:spPr>
          <a:xfrm>
            <a:off x="1053759" y="3602236"/>
            <a:ext cx="416117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Major flows were established from S01 to D05 and S02 to D06, each handling 350 units.</a:t>
            </a:r>
            <a:endParaRPr lang="en-US" sz="942" dirty="0"/>
          </a:p>
        </p:txBody>
      </p:sp>
      <p:sp>
        <p:nvSpPr>
          <p:cNvPr id="11" name="Text 8"/>
          <p:cNvSpPr/>
          <p:nvPr/>
        </p:nvSpPr>
        <p:spPr>
          <a:xfrm>
            <a:off x="571500" y="4273748"/>
            <a:ext cx="267946" cy="65186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2" b="1" dirty="0">
                <a:solidFill>
                  <a:srgbClr val="FF3333"/>
                </a:solidFill>
              </a:rPr>
              <a:t>03</a:t>
            </a:r>
            <a:endParaRPr lang="en-US" sz="1602" dirty="0"/>
          </a:p>
        </p:txBody>
      </p:sp>
      <p:sp>
        <p:nvSpPr>
          <p:cNvPr id="12" name="Text 9"/>
          <p:cNvSpPr/>
          <p:nvPr/>
        </p:nvSpPr>
        <p:spPr>
          <a:xfrm>
            <a:off x="1053759" y="4273748"/>
            <a:ext cx="416117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kern="0" spc="1" dirty="0">
                <a:solidFill>
                  <a:srgbClr val="FFFFFF"/>
                </a:solidFill>
              </a:rPr>
              <a:t>Strategic Allocation</a:t>
            </a:r>
            <a:endParaRPr lang="en-US" sz="987" dirty="0"/>
          </a:p>
        </p:txBody>
      </p:sp>
      <p:sp>
        <p:nvSpPr>
          <p:cNvPr id="13" name="Text 10"/>
          <p:cNvSpPr/>
          <p:nvPr/>
        </p:nvSpPr>
        <p:spPr>
          <a:xfrm>
            <a:off x="1053759" y="4539853"/>
            <a:ext cx="416117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42" dirty="0">
                <a:solidFill>
                  <a:srgbClr val="B3B3B3"/>
                </a:solidFill>
              </a:rPr>
              <a:t>Higher-cost routes are only utilized when necessary to satisfy demand constraints, ensuring maximum cost avoidance.</a:t>
            </a:r>
            <a:endParaRPr lang="en-US" sz="942" dirty="0"/>
          </a:p>
        </p:txBody>
      </p:sp>
      <p:sp>
        <p:nvSpPr>
          <p:cNvPr id="14" name="Shape 11"/>
          <p:cNvSpPr/>
          <p:nvPr/>
        </p:nvSpPr>
        <p:spPr>
          <a:xfrm>
            <a:off x="5572125" y="0"/>
            <a:ext cx="3571875" cy="5143500"/>
          </a:xfrm>
          <a:prstGeom prst="rect">
            <a:avLst/>
          </a:prstGeom>
          <a:solidFill>
            <a:srgbClr val="FF3333"/>
          </a:solidFill>
          <a:ln/>
        </p:spPr>
        <p:txBody>
          <a:bodyPr/>
          <a:lstStyle/>
          <a:p>
            <a:endParaRPr lang="en-ZA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>
            <a:alphaModFix amt="60000"/>
          </a:blip>
          <a:stretch>
            <a:fillRect/>
          </a:stretch>
        </p:blipFill>
        <p:spPr>
          <a:xfrm>
            <a:off x="5572125" y="0"/>
            <a:ext cx="3571875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900</Words>
  <Application>Microsoft Office PowerPoint</Application>
  <PresentationFormat>On-screen Show (16:9)</PresentationFormat>
  <Paragraphs>215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REHEMA AMISI</cp:lastModifiedBy>
  <cp:revision>2</cp:revision>
  <dcterms:created xsi:type="dcterms:W3CDTF">2026-01-16T13:12:41Z</dcterms:created>
  <dcterms:modified xsi:type="dcterms:W3CDTF">2026-01-16T13:16:00Z</dcterms:modified>
</cp:coreProperties>
</file>